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83" r:id="rId2"/>
    <p:sldId id="270" r:id="rId3"/>
    <p:sldId id="302" r:id="rId4"/>
    <p:sldId id="303" r:id="rId5"/>
    <p:sldId id="304" r:id="rId6"/>
    <p:sldId id="306" r:id="rId7"/>
    <p:sldId id="324" r:id="rId8"/>
    <p:sldId id="313" r:id="rId9"/>
    <p:sldId id="314" r:id="rId10"/>
    <p:sldId id="316" r:id="rId11"/>
    <p:sldId id="305" r:id="rId12"/>
    <p:sldId id="323" r:id="rId13"/>
    <p:sldId id="307" r:id="rId14"/>
    <p:sldId id="308" r:id="rId15"/>
    <p:sldId id="309" r:id="rId16"/>
    <p:sldId id="310" r:id="rId17"/>
    <p:sldId id="311" r:id="rId18"/>
    <p:sldId id="312" r:id="rId19"/>
    <p:sldId id="282" r:id="rId20"/>
    <p:sldId id="30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DB3DABC9-3757-4650-BABD-56E8B8FEF3A4}">
          <p14:sldIdLst>
            <p14:sldId id="283"/>
            <p14:sldId id="270"/>
            <p14:sldId id="302"/>
            <p14:sldId id="303"/>
            <p14:sldId id="304"/>
            <p14:sldId id="306"/>
            <p14:sldId id="324"/>
          </p14:sldIdLst>
        </p14:section>
        <p14:section name="Section sans titre" id="{141A0F93-DFE1-4B4F-BA43-E0F346D735AD}">
          <p14:sldIdLst>
            <p14:sldId id="313"/>
            <p14:sldId id="314"/>
            <p14:sldId id="316"/>
            <p14:sldId id="305"/>
            <p14:sldId id="323"/>
            <p14:sldId id="307"/>
            <p14:sldId id="308"/>
            <p14:sldId id="309"/>
            <p14:sldId id="310"/>
            <p14:sldId id="311"/>
            <p14:sldId id="312"/>
            <p14:sldId id="282"/>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BB4"/>
    <a:srgbClr val="B76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p:restoredTop sz="94643"/>
  </p:normalViewPr>
  <p:slideViewPr>
    <p:cSldViewPr snapToGrid="0">
      <p:cViewPr varScale="1">
        <p:scale>
          <a:sx n="82" d="100"/>
          <a:sy n="82" d="100"/>
        </p:scale>
        <p:origin x="7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6/11/2024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11299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01050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161534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1468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38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59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5549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945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683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38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6/11/2024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00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6/11/2024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dirty="0"/>
          </a:p>
        </p:txBody>
      </p:sp>
    </p:spTree>
    <p:extLst>
      <p:ext uri="{BB962C8B-B14F-4D97-AF65-F5344CB8AC3E}">
        <p14:creationId xmlns:p14="http://schemas.microsoft.com/office/powerpoint/2010/main" val="31703590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33DE1-F571-A040-947F-D43971FDD202}"/>
              </a:ext>
            </a:extLst>
          </p:cNvPr>
          <p:cNvSpPr txBox="1">
            <a:spLocks/>
          </p:cNvSpPr>
          <p:nvPr/>
        </p:nvSpPr>
        <p:spPr>
          <a:xfrm>
            <a:off x="717540" y="3497826"/>
            <a:ext cx="10909640" cy="2296918"/>
          </a:xfrm>
          <a:prstGeom prst="rect">
            <a:avLst/>
          </a:prstGeom>
        </p:spPr>
        <p:txBody>
          <a:bodyPr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lnSpc>
                <a:spcPct val="90000"/>
              </a:lnSpc>
            </a:pPr>
            <a:r>
              <a:rPr lang="fr-FR" sz="4400" dirty="0">
                <a:solidFill>
                  <a:srgbClr val="016BB4"/>
                </a:solidFill>
                <a:latin typeface="Trebuchet MS" panose="020B0703020202090204" pitchFamily="34" charset="0"/>
              </a:rPr>
              <a:t>Réunion publique du 10 juin 2024 </a:t>
            </a:r>
          </a:p>
          <a:p>
            <a:pPr algn="ctr">
              <a:lnSpc>
                <a:spcPct val="90000"/>
              </a:lnSpc>
            </a:pPr>
            <a:r>
              <a:rPr lang="fr-FR" sz="4400" dirty="0">
                <a:solidFill>
                  <a:srgbClr val="016BB4"/>
                </a:solidFill>
                <a:latin typeface="Trebuchet MS" panose="020B0703020202090204" pitchFamily="34" charset="0"/>
              </a:rPr>
              <a:t>Information aux habitants </a:t>
            </a:r>
          </a:p>
          <a:p>
            <a:pPr algn="ctr">
              <a:lnSpc>
                <a:spcPct val="90000"/>
              </a:lnSpc>
            </a:pPr>
            <a:r>
              <a:rPr lang="fr-FR" sz="4400" dirty="0">
                <a:solidFill>
                  <a:srgbClr val="016BB4"/>
                </a:solidFill>
                <a:latin typeface="Trebuchet MS" panose="020B0703020202090204" pitchFamily="34" charset="0"/>
              </a:rPr>
              <a:t>sur l’ADRESSAGE</a:t>
            </a:r>
          </a:p>
        </p:txBody>
      </p:sp>
      <p:pic>
        <p:nvPicPr>
          <p:cNvPr id="3" name="Image 2">
            <a:extLst>
              <a:ext uri="{FF2B5EF4-FFF2-40B4-BE49-F238E27FC236}">
                <a16:creationId xmlns:a16="http://schemas.microsoft.com/office/drawing/2014/main" id="{AD533009-EF95-CA4C-8E78-454D75FB3302}"/>
              </a:ext>
            </a:extLst>
          </p:cNvPr>
          <p:cNvPicPr>
            <a:picLocks noChangeAspect="1"/>
          </p:cNvPicPr>
          <p:nvPr/>
        </p:nvPicPr>
        <p:blipFill rotWithShape="1">
          <a:blip r:embed="rId2">
            <a:extLst>
              <a:ext uri="{28A0092B-C50C-407E-A947-70E740481C1C}">
                <a14:useLocalDpi xmlns:a14="http://schemas.microsoft.com/office/drawing/2010/main" val="0"/>
              </a:ext>
            </a:extLst>
          </a:blip>
          <a:srcRect b="8616"/>
          <a:stretch/>
        </p:blipFill>
        <p:spPr>
          <a:xfrm>
            <a:off x="3078732" y="-136688"/>
            <a:ext cx="5848958" cy="3634514"/>
          </a:xfrm>
          <a:prstGeom prst="rect">
            <a:avLst/>
          </a:prstGeom>
        </p:spPr>
      </p:pic>
    </p:spTree>
    <p:extLst>
      <p:ext uri="{BB962C8B-B14F-4D97-AF65-F5344CB8AC3E}">
        <p14:creationId xmlns:p14="http://schemas.microsoft.com/office/powerpoint/2010/main" val="3461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48699" y="130261"/>
            <a:ext cx="1135168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600" u="sng" dirty="0">
                <a:solidFill>
                  <a:srgbClr val="0070C0"/>
                </a:solidFill>
                <a:latin typeface="Trebuchet MS" panose="020B0703020202090204" pitchFamily="34" charset="0"/>
              </a:rPr>
              <a:t>Distinction de 2 familles de signalisation de l’adresse </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8" name="ZoneTexte 7">
            <a:extLst>
              <a:ext uri="{FF2B5EF4-FFF2-40B4-BE49-F238E27FC236}">
                <a16:creationId xmlns:a16="http://schemas.microsoft.com/office/drawing/2014/main" id="{ADFAD89A-DFDD-9832-F6ED-3A3DBCBC8D04}"/>
              </a:ext>
            </a:extLst>
          </p:cNvPr>
          <p:cNvSpPr txBox="1"/>
          <p:nvPr/>
        </p:nvSpPr>
        <p:spPr>
          <a:xfrm>
            <a:off x="585798" y="667300"/>
            <a:ext cx="11351687" cy="5262979"/>
          </a:xfrm>
          <a:prstGeom prst="rect">
            <a:avLst/>
          </a:prstGeom>
          <a:noFill/>
        </p:spPr>
        <p:txBody>
          <a:bodyPr wrap="square">
            <a:spAutoFit/>
          </a:bodyPr>
          <a:lstStyle/>
          <a:p>
            <a:endParaRPr lang="fr-FR" sz="2400" i="1" dirty="0"/>
          </a:p>
          <a:p>
            <a:pPr marL="571500" indent="-571500">
              <a:buFontTx/>
              <a:buChar char="-"/>
            </a:pPr>
            <a:r>
              <a:rPr lang="fr-FR" sz="2400" b="1" i="1" dirty="0">
                <a:solidFill>
                  <a:schemeClr val="accent1"/>
                </a:solidFill>
              </a:rPr>
              <a:t>1.	LES SIGNALISATIONS SUR LES VOIES : </a:t>
            </a:r>
          </a:p>
          <a:p>
            <a:r>
              <a:rPr lang="fr-FR" sz="2400" i="1" dirty="0"/>
              <a:t>• </a:t>
            </a:r>
            <a:r>
              <a:rPr lang="fr-FR" sz="2400" dirty="0"/>
              <a:t>Défauts de dénomination : homonymies (strictes dans la commune, par code Postal, approchantes dans la commune, approchantes par Code Postal) ; Libellés de voie (voies avec libellé trop long, voie avec typologie (quantième, extension, mois).</a:t>
            </a:r>
          </a:p>
          <a:p>
            <a:r>
              <a:rPr lang="fr-FR" sz="2400" dirty="0"/>
              <a:t>• Défauts de tracé et de type de voie : voie sans type de voie : signalisations de type de voie (voies sans type de voie ou pouvant cacher un regroupement de voies).</a:t>
            </a:r>
          </a:p>
          <a:p>
            <a:pPr marL="571500" indent="-571500">
              <a:buFontTx/>
              <a:buChar char="-"/>
            </a:pPr>
            <a:endParaRPr lang="fr-FR" sz="2400" i="1" dirty="0"/>
          </a:p>
          <a:p>
            <a:pPr marL="571500" indent="-571500">
              <a:buFontTx/>
              <a:buChar char="-"/>
            </a:pPr>
            <a:r>
              <a:rPr lang="fr-FR" sz="2400" b="1" i="1" dirty="0">
                <a:solidFill>
                  <a:schemeClr val="accent1"/>
                </a:solidFill>
              </a:rPr>
              <a:t>2.	LES SIGNALISATIONS SUR LES ADRESSES : </a:t>
            </a:r>
          </a:p>
          <a:p>
            <a:r>
              <a:rPr lang="fr-FR" sz="2400" i="1" dirty="0"/>
              <a:t>Identification des défauts sur la numérotation</a:t>
            </a:r>
          </a:p>
          <a:p>
            <a:r>
              <a:rPr lang="fr-FR" sz="2400" i="1" dirty="0"/>
              <a:t>• </a:t>
            </a:r>
            <a:r>
              <a:rPr lang="fr-FR" sz="2400" dirty="0"/>
              <a:t>Défaut de numérotation, </a:t>
            </a:r>
          </a:p>
          <a:p>
            <a:r>
              <a:rPr lang="fr-FR" sz="2400" i="1" dirty="0"/>
              <a:t>• </a:t>
            </a:r>
            <a:r>
              <a:rPr lang="fr-FR" sz="2400" dirty="0"/>
              <a:t>Voies non numérotées, </a:t>
            </a:r>
          </a:p>
          <a:p>
            <a:r>
              <a:rPr lang="fr-FR" sz="2400" i="1" dirty="0"/>
              <a:t>• </a:t>
            </a:r>
            <a:r>
              <a:rPr lang="fr-FR" sz="2400" dirty="0"/>
              <a:t>Voies partiellement numérotées ou avec séquence manquante,</a:t>
            </a:r>
          </a:p>
          <a:p>
            <a:r>
              <a:rPr lang="fr-FR" sz="2400" i="1" dirty="0"/>
              <a:t>• </a:t>
            </a:r>
            <a:r>
              <a:rPr lang="fr-FR" sz="2400" dirty="0"/>
              <a:t>Voies avec numéros avec extension.</a:t>
            </a:r>
          </a:p>
        </p:txBody>
      </p:sp>
    </p:spTree>
    <p:extLst>
      <p:ext uri="{BB962C8B-B14F-4D97-AF65-F5344CB8AC3E}">
        <p14:creationId xmlns:p14="http://schemas.microsoft.com/office/powerpoint/2010/main" val="407365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206477" y="365125"/>
            <a:ext cx="1191669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600" u="sng" dirty="0">
                <a:solidFill>
                  <a:srgbClr val="0070C0"/>
                </a:solidFill>
                <a:latin typeface="Trebuchet MS" panose="020B0703020202090204" pitchFamily="34" charset="0"/>
              </a:rPr>
              <a:t>Exemple de cartographie de tracés de voies</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52FFE1C8-BCCB-AD92-2072-33C96267982D}"/>
              </a:ext>
            </a:extLst>
          </p:cNvPr>
          <p:cNvPicPr>
            <a:picLocks noChangeAspect="1"/>
          </p:cNvPicPr>
          <p:nvPr/>
        </p:nvPicPr>
        <p:blipFill rotWithShape="1">
          <a:blip r:embed="rId5"/>
          <a:srcRect l="27661" t="52980" r="26129" b="6732"/>
          <a:stretch/>
        </p:blipFill>
        <p:spPr>
          <a:xfrm>
            <a:off x="1227731" y="1174636"/>
            <a:ext cx="10524962" cy="4874846"/>
          </a:xfrm>
          <a:prstGeom prst="rect">
            <a:avLst/>
          </a:prstGeom>
        </p:spPr>
      </p:pic>
    </p:spTree>
    <p:extLst>
      <p:ext uri="{BB962C8B-B14F-4D97-AF65-F5344CB8AC3E}">
        <p14:creationId xmlns:p14="http://schemas.microsoft.com/office/powerpoint/2010/main" val="249763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838199" y="365125"/>
            <a:ext cx="1086218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u="sng" dirty="0">
                <a:solidFill>
                  <a:srgbClr val="0070C0"/>
                </a:solidFill>
                <a:latin typeface="Trebuchet MS" panose="020B0703020202090204" pitchFamily="34" charset="0"/>
              </a:rPr>
              <a:t>Quels habitants sont concernés?</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653123" y="1429466"/>
            <a:ext cx="11351687" cy="3970318"/>
          </a:xfrm>
          <a:prstGeom prst="rect">
            <a:avLst/>
          </a:prstGeom>
          <a:noFill/>
        </p:spPr>
        <p:txBody>
          <a:bodyPr wrap="square">
            <a:spAutoFit/>
          </a:bodyPr>
          <a:lstStyle/>
          <a:p>
            <a:r>
              <a:rPr lang="fr-FR" sz="2800" i="1" dirty="0"/>
              <a:t>Presque la moitié des habitants de la commune vont être impactés par un changement d’adressage :</a:t>
            </a:r>
          </a:p>
          <a:p>
            <a:endParaRPr lang="fr-FR" sz="2800" i="1" dirty="0"/>
          </a:p>
          <a:p>
            <a:pPr marL="457200" indent="-457200">
              <a:buFontTx/>
              <a:buChar char="-"/>
            </a:pPr>
            <a:r>
              <a:rPr lang="fr-FR" sz="2800" i="1" dirty="0">
                <a:highlight>
                  <a:srgbClr val="00FFFF"/>
                </a:highlight>
              </a:rPr>
              <a:t>soit de nom de voie</a:t>
            </a:r>
          </a:p>
          <a:p>
            <a:pPr marL="457200" indent="-457200">
              <a:buFontTx/>
              <a:buChar char="-"/>
            </a:pPr>
            <a:r>
              <a:rPr lang="fr-FR" sz="2800" i="1" dirty="0">
                <a:highlight>
                  <a:srgbClr val="FFFF00"/>
                </a:highlight>
              </a:rPr>
              <a:t>soit de numéro</a:t>
            </a:r>
          </a:p>
          <a:p>
            <a:pPr marL="457200" indent="-457200">
              <a:buFontTx/>
              <a:buChar char="-"/>
            </a:pPr>
            <a:r>
              <a:rPr lang="fr-FR" sz="2800" i="1" dirty="0">
                <a:highlight>
                  <a:srgbClr val="FF0000"/>
                </a:highlight>
              </a:rPr>
              <a:t>soit création de voie et de  numéro </a:t>
            </a:r>
          </a:p>
          <a:p>
            <a:pPr marL="457200" indent="-457200">
              <a:buFontTx/>
              <a:buChar char="-"/>
            </a:pPr>
            <a:endParaRPr lang="fr-FR" sz="2800" i="1" dirty="0"/>
          </a:p>
          <a:p>
            <a:r>
              <a:rPr lang="fr-FR" sz="2800" i="1" dirty="0"/>
              <a:t>Nous avons dressé une carte par hameau de ces 3 situations avec chacune un code couleur, pour faciliter la démarche</a:t>
            </a:r>
            <a:endParaRPr lang="fr-FR" sz="4000" dirty="0"/>
          </a:p>
        </p:txBody>
      </p:sp>
    </p:spTree>
    <p:extLst>
      <p:ext uri="{BB962C8B-B14F-4D97-AF65-F5344CB8AC3E}">
        <p14:creationId xmlns:p14="http://schemas.microsoft.com/office/powerpoint/2010/main" val="253560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88460" y="271630"/>
            <a:ext cx="2556759"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a:t>
            </a:r>
          </a:p>
          <a:p>
            <a:r>
              <a:rPr lang="fr-FR" sz="3200" u="sng" dirty="0" err="1">
                <a:solidFill>
                  <a:srgbClr val="0070C0"/>
                </a:solidFill>
                <a:latin typeface="Trebuchet MS" panose="020B0703020202090204" pitchFamily="34" charset="0"/>
              </a:rPr>
              <a:t>Bredannaz</a:t>
            </a:r>
            <a:endParaRPr lang="fr-FR" sz="3200" u="sng" dirty="0">
              <a:solidFill>
                <a:srgbClr val="0070C0"/>
              </a:solidFill>
              <a:latin typeface="Trebuchet MS" panose="020B0703020202090204" pitchFamily="34" charset="0"/>
            </a:endParaRP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E712D14F-F10A-BF48-B2A3-8BDD76322B63}"/>
              </a:ext>
            </a:extLst>
          </p:cNvPr>
          <p:cNvPicPr>
            <a:picLocks noChangeAspect="1"/>
          </p:cNvPicPr>
          <p:nvPr/>
        </p:nvPicPr>
        <p:blipFill rotWithShape="1">
          <a:blip r:embed="rId5">
            <a:extLst>
              <a:ext uri="{28A0092B-C50C-407E-A947-70E740481C1C}">
                <a14:useLocalDpi xmlns:a14="http://schemas.microsoft.com/office/drawing/2010/main" val="0"/>
              </a:ext>
            </a:extLst>
          </a:blip>
          <a:srcRect r="15381"/>
          <a:stretch/>
        </p:blipFill>
        <p:spPr>
          <a:xfrm>
            <a:off x="2565856" y="343282"/>
            <a:ext cx="3455337" cy="5539842"/>
          </a:xfrm>
          <a:prstGeom prst="rect">
            <a:avLst/>
          </a:prstGeom>
        </p:spPr>
      </p:pic>
      <p:sp>
        <p:nvSpPr>
          <p:cNvPr id="12" name="Titre 1">
            <a:extLst>
              <a:ext uri="{FF2B5EF4-FFF2-40B4-BE49-F238E27FC236}">
                <a16:creationId xmlns:a16="http://schemas.microsoft.com/office/drawing/2014/main" id="{947E7BE6-6301-C249-83C5-12F8962185B9}"/>
              </a:ext>
            </a:extLst>
          </p:cNvPr>
          <p:cNvSpPr txBox="1">
            <a:spLocks/>
          </p:cNvSpPr>
          <p:nvPr/>
        </p:nvSpPr>
        <p:spPr>
          <a:xfrm>
            <a:off x="6517752" y="271630"/>
            <a:ext cx="206929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 </a:t>
            </a:r>
          </a:p>
          <a:p>
            <a:r>
              <a:rPr lang="fr-FR" sz="3200" u="sng" dirty="0" err="1">
                <a:solidFill>
                  <a:srgbClr val="0070C0"/>
                </a:solidFill>
                <a:latin typeface="Trebuchet MS" panose="020B0703020202090204" pitchFamily="34" charset="0"/>
              </a:rPr>
              <a:t>Chaparon</a:t>
            </a:r>
            <a:endParaRPr lang="fr-FR" sz="3200" u="sng" dirty="0">
              <a:solidFill>
                <a:srgbClr val="0070C0"/>
              </a:solidFill>
              <a:latin typeface="Trebuchet MS" panose="020B0703020202090204" pitchFamily="34" charset="0"/>
            </a:endParaRPr>
          </a:p>
        </p:txBody>
      </p:sp>
      <p:pic>
        <p:nvPicPr>
          <p:cNvPr id="8" name="Image 7">
            <a:extLst>
              <a:ext uri="{FF2B5EF4-FFF2-40B4-BE49-F238E27FC236}">
                <a16:creationId xmlns:a16="http://schemas.microsoft.com/office/drawing/2014/main" id="{6FD6A0C9-7292-2744-B064-521097F35442}"/>
              </a:ext>
            </a:extLst>
          </p:cNvPr>
          <p:cNvPicPr>
            <a:picLocks noChangeAspect="1"/>
          </p:cNvPicPr>
          <p:nvPr/>
        </p:nvPicPr>
        <p:blipFill rotWithShape="1">
          <a:blip r:embed="rId6">
            <a:extLst>
              <a:ext uri="{28A0092B-C50C-407E-A947-70E740481C1C}">
                <a14:useLocalDpi xmlns:a14="http://schemas.microsoft.com/office/drawing/2010/main" val="0"/>
              </a:ext>
            </a:extLst>
          </a:blip>
          <a:srcRect l="19828"/>
          <a:stretch/>
        </p:blipFill>
        <p:spPr>
          <a:xfrm>
            <a:off x="8587049" y="343282"/>
            <a:ext cx="3263310" cy="5522189"/>
          </a:xfrm>
          <a:prstGeom prst="rect">
            <a:avLst/>
          </a:prstGeom>
        </p:spPr>
      </p:pic>
      <p:sp>
        <p:nvSpPr>
          <p:cNvPr id="9" name="Rectangle 8">
            <a:extLst>
              <a:ext uri="{FF2B5EF4-FFF2-40B4-BE49-F238E27FC236}">
                <a16:creationId xmlns:a16="http://schemas.microsoft.com/office/drawing/2014/main" id="{E8A6A437-427B-4742-B435-23473B79A3DA}"/>
              </a:ext>
            </a:extLst>
          </p:cNvPr>
          <p:cNvSpPr/>
          <p:nvPr/>
        </p:nvSpPr>
        <p:spPr>
          <a:xfrm>
            <a:off x="341641" y="1616784"/>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spTree>
    <p:extLst>
      <p:ext uri="{BB962C8B-B14F-4D97-AF65-F5344CB8AC3E}">
        <p14:creationId xmlns:p14="http://schemas.microsoft.com/office/powerpoint/2010/main" val="347474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65587" y="331605"/>
            <a:ext cx="2792284" cy="1097862"/>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a:t>
            </a:r>
          </a:p>
          <a:p>
            <a:r>
              <a:rPr lang="fr-FR" sz="3200" u="sng" dirty="0" err="1">
                <a:solidFill>
                  <a:srgbClr val="0070C0"/>
                </a:solidFill>
                <a:latin typeface="Trebuchet MS" panose="020B0703020202090204" pitchFamily="34" charset="0"/>
              </a:rPr>
              <a:t>Arnand</a:t>
            </a:r>
            <a:endParaRPr lang="fr-FR" sz="3200" u="sng" dirty="0">
              <a:solidFill>
                <a:srgbClr val="0070C0"/>
              </a:solidFill>
              <a:latin typeface="Trebuchet MS" panose="020B0703020202090204" pitchFamily="34" charset="0"/>
            </a:endParaRP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08F28801-C52D-D946-A8AC-EA91EEF55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0608" y="-10633"/>
            <a:ext cx="4503662" cy="6109989"/>
          </a:xfrm>
          <a:prstGeom prst="rect">
            <a:avLst/>
          </a:prstGeom>
        </p:spPr>
      </p:pic>
      <p:sp>
        <p:nvSpPr>
          <p:cNvPr id="13" name="Rectangle 12">
            <a:extLst>
              <a:ext uri="{FF2B5EF4-FFF2-40B4-BE49-F238E27FC236}">
                <a16:creationId xmlns:a16="http://schemas.microsoft.com/office/drawing/2014/main" id="{91B95849-0756-1248-B27C-BC2D6205827D}"/>
              </a:ext>
            </a:extLst>
          </p:cNvPr>
          <p:cNvSpPr/>
          <p:nvPr/>
        </p:nvSpPr>
        <p:spPr>
          <a:xfrm>
            <a:off x="341641" y="1616784"/>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spTree>
    <p:extLst>
      <p:ext uri="{BB962C8B-B14F-4D97-AF65-F5344CB8AC3E}">
        <p14:creationId xmlns:p14="http://schemas.microsoft.com/office/powerpoint/2010/main" val="433544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41641" y="282959"/>
            <a:ext cx="3495596" cy="2293014"/>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du centre village</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4B57D133-C17C-AC40-A68A-501E32C89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765" y="0"/>
            <a:ext cx="4490739" cy="6092456"/>
          </a:xfrm>
          <a:prstGeom prst="rect">
            <a:avLst/>
          </a:prstGeom>
        </p:spPr>
      </p:pic>
      <p:pic>
        <p:nvPicPr>
          <p:cNvPr id="8" name="Image 7">
            <a:extLst>
              <a:ext uri="{FF2B5EF4-FFF2-40B4-BE49-F238E27FC236}">
                <a16:creationId xmlns:a16="http://schemas.microsoft.com/office/drawing/2014/main" id="{9146679E-902A-4948-99B4-58FA40AA746C}"/>
              </a:ext>
            </a:extLst>
          </p:cNvPr>
          <p:cNvPicPr>
            <a:picLocks noChangeAspect="1"/>
          </p:cNvPicPr>
          <p:nvPr/>
        </p:nvPicPr>
        <p:blipFill rotWithShape="1">
          <a:blip r:embed="rId6">
            <a:extLst>
              <a:ext uri="{28A0092B-C50C-407E-A947-70E740481C1C}">
                <a14:useLocalDpi xmlns:a14="http://schemas.microsoft.com/office/drawing/2010/main" val="0"/>
              </a:ext>
            </a:extLst>
          </a:blip>
          <a:srcRect l="26264"/>
          <a:stretch/>
        </p:blipFill>
        <p:spPr>
          <a:xfrm>
            <a:off x="7421517" y="637952"/>
            <a:ext cx="3069847" cy="5648222"/>
          </a:xfrm>
          <a:prstGeom prst="rect">
            <a:avLst/>
          </a:prstGeom>
        </p:spPr>
      </p:pic>
      <p:sp>
        <p:nvSpPr>
          <p:cNvPr id="15" name="Rectangle 14">
            <a:extLst>
              <a:ext uri="{FF2B5EF4-FFF2-40B4-BE49-F238E27FC236}">
                <a16:creationId xmlns:a16="http://schemas.microsoft.com/office/drawing/2014/main" id="{A40C46D2-80A0-5941-8A24-D33950B1AB90}"/>
              </a:ext>
            </a:extLst>
          </p:cNvPr>
          <p:cNvSpPr/>
          <p:nvPr/>
        </p:nvSpPr>
        <p:spPr>
          <a:xfrm>
            <a:off x="341641" y="1616784"/>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spTree>
    <p:extLst>
      <p:ext uri="{BB962C8B-B14F-4D97-AF65-F5344CB8AC3E}">
        <p14:creationId xmlns:p14="http://schemas.microsoft.com/office/powerpoint/2010/main" val="258823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70368" y="477495"/>
            <a:ext cx="2319670" cy="1553324"/>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a:t>
            </a:r>
            <a:r>
              <a:rPr lang="fr-FR" sz="3200" u="sng" dirty="0" err="1">
                <a:solidFill>
                  <a:srgbClr val="0070C0"/>
                </a:solidFill>
                <a:latin typeface="Trebuchet MS" panose="020B0703020202090204" pitchFamily="34" charset="0"/>
              </a:rPr>
              <a:t>Verthier</a:t>
            </a:r>
            <a:endParaRPr lang="fr-FR" sz="3200" u="sng" dirty="0">
              <a:solidFill>
                <a:srgbClr val="0070C0"/>
              </a:solidFill>
              <a:latin typeface="Trebuchet MS" panose="020B0703020202090204" pitchFamily="34" charset="0"/>
            </a:endParaRPr>
          </a:p>
          <a:p>
            <a:r>
              <a:rPr lang="fr-FR" sz="3200" u="sng" dirty="0">
                <a:solidFill>
                  <a:srgbClr val="0070C0"/>
                </a:solidFill>
                <a:latin typeface="Trebuchet MS" panose="020B0703020202090204" pitchFamily="34" charset="0"/>
              </a:rPr>
              <a:t>et Glières </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16" name="Rectangle 15">
            <a:extLst>
              <a:ext uri="{FF2B5EF4-FFF2-40B4-BE49-F238E27FC236}">
                <a16:creationId xmlns:a16="http://schemas.microsoft.com/office/drawing/2014/main" id="{B94A26D3-D13B-D54F-A55D-30F5CC761290}"/>
              </a:ext>
            </a:extLst>
          </p:cNvPr>
          <p:cNvSpPr/>
          <p:nvPr/>
        </p:nvSpPr>
        <p:spPr>
          <a:xfrm>
            <a:off x="341641" y="2403222"/>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pic>
        <p:nvPicPr>
          <p:cNvPr id="5" name="Image 4">
            <a:extLst>
              <a:ext uri="{FF2B5EF4-FFF2-40B4-BE49-F238E27FC236}">
                <a16:creationId xmlns:a16="http://schemas.microsoft.com/office/drawing/2014/main" id="{433827A6-0FFE-DE44-9DDF-EE10CEEA1D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0306" y="-1"/>
            <a:ext cx="4482901" cy="6081823"/>
          </a:xfrm>
          <a:prstGeom prst="rect">
            <a:avLst/>
          </a:prstGeom>
        </p:spPr>
      </p:pic>
      <p:pic>
        <p:nvPicPr>
          <p:cNvPr id="8" name="Image 7">
            <a:extLst>
              <a:ext uri="{FF2B5EF4-FFF2-40B4-BE49-F238E27FC236}">
                <a16:creationId xmlns:a16="http://schemas.microsoft.com/office/drawing/2014/main" id="{99538344-EBCB-474F-B347-099DE53F51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9290" y="-1"/>
            <a:ext cx="4482901" cy="6081822"/>
          </a:xfrm>
          <a:prstGeom prst="rect">
            <a:avLst/>
          </a:prstGeom>
        </p:spPr>
      </p:pic>
    </p:spTree>
    <p:extLst>
      <p:ext uri="{BB962C8B-B14F-4D97-AF65-F5344CB8AC3E}">
        <p14:creationId xmlns:p14="http://schemas.microsoft.com/office/powerpoint/2010/main" val="15613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37883" y="217103"/>
            <a:ext cx="6041652" cy="779389"/>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Marceau</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354B6474-FEA0-824E-8E8C-D75FA8B0E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6874" y="818134"/>
            <a:ext cx="8196517" cy="5280153"/>
          </a:xfrm>
          <a:prstGeom prst="rect">
            <a:avLst/>
          </a:prstGeom>
        </p:spPr>
      </p:pic>
      <p:sp>
        <p:nvSpPr>
          <p:cNvPr id="12" name="Rectangle 11">
            <a:extLst>
              <a:ext uri="{FF2B5EF4-FFF2-40B4-BE49-F238E27FC236}">
                <a16:creationId xmlns:a16="http://schemas.microsoft.com/office/drawing/2014/main" id="{3ED0C61C-5F48-3142-B673-940E2A89021F}"/>
              </a:ext>
            </a:extLst>
          </p:cNvPr>
          <p:cNvSpPr/>
          <p:nvPr/>
        </p:nvSpPr>
        <p:spPr>
          <a:xfrm>
            <a:off x="341641" y="1616784"/>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spTree>
    <p:extLst>
      <p:ext uri="{BB962C8B-B14F-4D97-AF65-F5344CB8AC3E}">
        <p14:creationId xmlns:p14="http://schemas.microsoft.com/office/powerpoint/2010/main" val="1108597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402265" y="237535"/>
            <a:ext cx="6932600" cy="937101"/>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3200" u="sng" dirty="0">
                <a:solidFill>
                  <a:srgbClr val="0070C0"/>
                </a:solidFill>
                <a:latin typeface="Trebuchet MS" panose="020B0703020202090204" pitchFamily="34" charset="0"/>
              </a:rPr>
              <a:t>Habitants, entreprises  de la ZAC</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6" name="Image 5">
            <a:extLst>
              <a:ext uri="{FF2B5EF4-FFF2-40B4-BE49-F238E27FC236}">
                <a16:creationId xmlns:a16="http://schemas.microsoft.com/office/drawing/2014/main" id="{1F71CBE4-90ED-4B45-A128-DAF57BF26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1936" y="851485"/>
            <a:ext cx="8080501" cy="5205416"/>
          </a:xfrm>
          <a:prstGeom prst="rect">
            <a:avLst/>
          </a:prstGeom>
        </p:spPr>
      </p:pic>
      <p:sp>
        <p:nvSpPr>
          <p:cNvPr id="12" name="Rectangle 11">
            <a:extLst>
              <a:ext uri="{FF2B5EF4-FFF2-40B4-BE49-F238E27FC236}">
                <a16:creationId xmlns:a16="http://schemas.microsoft.com/office/drawing/2014/main" id="{2584F90C-EA57-E548-AD76-60A6F8ABA33C}"/>
              </a:ext>
            </a:extLst>
          </p:cNvPr>
          <p:cNvSpPr/>
          <p:nvPr/>
        </p:nvSpPr>
        <p:spPr>
          <a:xfrm>
            <a:off x="341641" y="1616784"/>
            <a:ext cx="2082582" cy="2308324"/>
          </a:xfrm>
          <a:prstGeom prst="rect">
            <a:avLst/>
          </a:prstGeom>
        </p:spPr>
        <p:txBody>
          <a:bodyPr wrap="square">
            <a:spAutoFit/>
          </a:bodyPr>
          <a:lstStyle/>
          <a:p>
            <a:r>
              <a:rPr lang="fr-FR" i="1" dirty="0">
                <a:highlight>
                  <a:srgbClr val="00FFFF"/>
                </a:highlight>
              </a:rPr>
              <a:t>Changement </a:t>
            </a:r>
          </a:p>
          <a:p>
            <a:r>
              <a:rPr lang="fr-FR" i="1" dirty="0">
                <a:highlight>
                  <a:srgbClr val="00FFFF"/>
                </a:highlight>
              </a:rPr>
              <a:t>nom de voie</a:t>
            </a:r>
          </a:p>
          <a:p>
            <a:endParaRPr lang="fr-FR" i="1" dirty="0">
              <a:highlight>
                <a:srgbClr val="00FFFF"/>
              </a:highlight>
            </a:endParaRPr>
          </a:p>
          <a:p>
            <a:r>
              <a:rPr lang="fr-FR" i="1" dirty="0">
                <a:highlight>
                  <a:srgbClr val="FFFF00"/>
                </a:highlight>
              </a:rPr>
              <a:t>Changement </a:t>
            </a:r>
          </a:p>
          <a:p>
            <a:r>
              <a:rPr lang="fr-FR" i="1" dirty="0">
                <a:highlight>
                  <a:srgbClr val="FFFF00"/>
                </a:highlight>
              </a:rPr>
              <a:t>de numéro</a:t>
            </a:r>
          </a:p>
          <a:p>
            <a:endParaRPr lang="fr-FR" i="1" dirty="0">
              <a:highlight>
                <a:srgbClr val="FFFF00"/>
              </a:highlight>
            </a:endParaRPr>
          </a:p>
          <a:p>
            <a:r>
              <a:rPr lang="fr-FR" i="1" dirty="0">
                <a:highlight>
                  <a:srgbClr val="FF0000"/>
                </a:highlight>
              </a:rPr>
              <a:t>Création de voie </a:t>
            </a:r>
          </a:p>
          <a:p>
            <a:r>
              <a:rPr lang="fr-FR" i="1" dirty="0">
                <a:highlight>
                  <a:srgbClr val="FF0000"/>
                </a:highlight>
              </a:rPr>
              <a:t>et de  numéro </a:t>
            </a:r>
          </a:p>
        </p:txBody>
      </p:sp>
    </p:spTree>
    <p:extLst>
      <p:ext uri="{BB962C8B-B14F-4D97-AF65-F5344CB8AC3E}">
        <p14:creationId xmlns:p14="http://schemas.microsoft.com/office/powerpoint/2010/main" val="3961363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9BFD9E7-CBB1-B341-B018-3FB1A5306A32}"/>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3" name="Image 2">
            <a:extLst>
              <a:ext uri="{FF2B5EF4-FFF2-40B4-BE49-F238E27FC236}">
                <a16:creationId xmlns:a16="http://schemas.microsoft.com/office/drawing/2014/main" id="{3FE93557-495E-C34F-9378-AAB66C3DC686}"/>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1" name="Titre 1">
            <a:extLst>
              <a:ext uri="{FF2B5EF4-FFF2-40B4-BE49-F238E27FC236}">
                <a16:creationId xmlns:a16="http://schemas.microsoft.com/office/drawing/2014/main" id="{16BBC1F3-17A0-B74E-9CE1-7E629465A560}"/>
              </a:ext>
            </a:extLst>
          </p:cNvPr>
          <p:cNvSpPr txBox="1">
            <a:spLocks/>
          </p:cNvSpPr>
          <p:nvPr/>
        </p:nvSpPr>
        <p:spPr>
          <a:xfrm>
            <a:off x="811345" y="535501"/>
            <a:ext cx="10909640" cy="2431829"/>
          </a:xfrm>
          <a:prstGeom prst="rect">
            <a:avLst/>
          </a:prstGeom>
        </p:spPr>
        <p:txBody>
          <a:bodyPr anchor="b">
            <a:normAutofit fontScale="975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lnSpc>
                <a:spcPct val="90000"/>
              </a:lnSpc>
            </a:pPr>
            <a:r>
              <a:rPr lang="fr-FR" sz="5500" dirty="0">
                <a:solidFill>
                  <a:srgbClr val="0070C0"/>
                </a:solidFill>
                <a:latin typeface="Trebuchet MS" panose="020B0703020202090204" pitchFamily="34" charset="0"/>
              </a:rPr>
              <a:t>Merci pour votre attention.</a:t>
            </a:r>
          </a:p>
          <a:p>
            <a:pPr algn="ctr">
              <a:lnSpc>
                <a:spcPct val="90000"/>
              </a:lnSpc>
            </a:pPr>
            <a:endParaRPr lang="fr-FR" sz="5500" dirty="0">
              <a:solidFill>
                <a:srgbClr val="0070C0"/>
              </a:solidFill>
              <a:latin typeface="Trebuchet MS" panose="020B0703020202090204" pitchFamily="34" charset="0"/>
            </a:endParaRPr>
          </a:p>
          <a:p>
            <a:pPr algn="ctr">
              <a:lnSpc>
                <a:spcPct val="90000"/>
              </a:lnSpc>
            </a:pPr>
            <a:r>
              <a:rPr lang="fr-FR" sz="5500" dirty="0">
                <a:solidFill>
                  <a:srgbClr val="0070C0"/>
                </a:solidFill>
                <a:latin typeface="Trebuchet MS" panose="020B0703020202090204" pitchFamily="34" charset="0"/>
              </a:rPr>
              <a:t>Questions/réponses</a:t>
            </a:r>
          </a:p>
        </p:txBody>
      </p:sp>
      <p:pic>
        <p:nvPicPr>
          <p:cNvPr id="8" name="Image 7">
            <a:extLst>
              <a:ext uri="{FF2B5EF4-FFF2-40B4-BE49-F238E27FC236}">
                <a16:creationId xmlns:a16="http://schemas.microsoft.com/office/drawing/2014/main" id="{29F1DADB-9286-D142-A40C-6BAFFB2EF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2" name="Image 1">
            <a:extLst>
              <a:ext uri="{FF2B5EF4-FFF2-40B4-BE49-F238E27FC236}">
                <a16:creationId xmlns:a16="http://schemas.microsoft.com/office/drawing/2014/main" id="{538C8209-1231-D483-C0F1-F1E566F1BA60}"/>
              </a:ext>
            </a:extLst>
          </p:cNvPr>
          <p:cNvPicPr>
            <a:picLocks noChangeAspect="1"/>
          </p:cNvPicPr>
          <p:nvPr/>
        </p:nvPicPr>
        <p:blipFill>
          <a:blip r:embed="rId5"/>
          <a:stretch>
            <a:fillRect/>
          </a:stretch>
        </p:blipFill>
        <p:spPr>
          <a:xfrm>
            <a:off x="3085429" y="3232801"/>
            <a:ext cx="6361471" cy="2632670"/>
          </a:xfrm>
          <a:prstGeom prst="rect">
            <a:avLst/>
          </a:prstGeom>
        </p:spPr>
      </p:pic>
    </p:spTree>
    <p:extLst>
      <p:ext uri="{BB962C8B-B14F-4D97-AF65-F5344CB8AC3E}">
        <p14:creationId xmlns:p14="http://schemas.microsoft.com/office/powerpoint/2010/main" val="366924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665449" y="144461"/>
            <a:ext cx="1086218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L’adressage, une nécessité, pourquoi?</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664364" y="987252"/>
            <a:ext cx="11133261" cy="3970318"/>
          </a:xfrm>
          <a:prstGeom prst="rect">
            <a:avLst/>
          </a:prstGeom>
          <a:noFill/>
        </p:spPr>
        <p:txBody>
          <a:bodyPr wrap="square">
            <a:spAutoFit/>
          </a:bodyPr>
          <a:lstStyle/>
          <a:p>
            <a:r>
              <a:rPr lang="fr-FR" sz="2800" dirty="0"/>
              <a:t>Des adresses à jour, c’est la garantie pour une commune </a:t>
            </a:r>
            <a:r>
              <a:rPr lang="fr-FR" sz="2800" b="1" dirty="0"/>
              <a:t>de voir :</a:t>
            </a:r>
          </a:p>
          <a:p>
            <a:endParaRPr lang="fr-FR" sz="2800" b="1" dirty="0"/>
          </a:p>
          <a:p>
            <a:pPr marL="571500" indent="-571500">
              <a:buFont typeface="Arial" panose="020B0604020202020204" pitchFamily="34" charset="0"/>
              <a:buChar char="•"/>
            </a:pPr>
            <a:r>
              <a:rPr lang="fr-FR" sz="2800" b="1" dirty="0">
                <a:solidFill>
                  <a:schemeClr val="accent1"/>
                </a:solidFill>
              </a:rPr>
              <a:t>ses commerces et activités économiques bien référencés,</a:t>
            </a:r>
            <a:r>
              <a:rPr lang="fr-FR" sz="2800" dirty="0">
                <a:solidFill>
                  <a:schemeClr val="accent1"/>
                </a:solidFill>
              </a:rPr>
              <a:t> </a:t>
            </a:r>
          </a:p>
          <a:p>
            <a:pPr marL="571500" indent="-571500">
              <a:buFont typeface="Arial" panose="020B0604020202020204" pitchFamily="34" charset="0"/>
              <a:buChar char="•"/>
            </a:pPr>
            <a:r>
              <a:rPr lang="fr-FR" sz="2800" b="1" dirty="0">
                <a:solidFill>
                  <a:schemeClr val="accent1"/>
                </a:solidFill>
              </a:rPr>
              <a:t>ses habitants plus rapidement secourus,</a:t>
            </a:r>
            <a:r>
              <a:rPr lang="fr-FR" sz="2800" dirty="0">
                <a:solidFill>
                  <a:schemeClr val="accent1"/>
                </a:solidFill>
              </a:rPr>
              <a:t> </a:t>
            </a:r>
          </a:p>
          <a:p>
            <a:endParaRPr lang="fr-FR" sz="2800" dirty="0"/>
          </a:p>
          <a:p>
            <a:r>
              <a:rPr lang="fr-FR" sz="2800" dirty="0"/>
              <a:t>Pour tous, </a:t>
            </a:r>
            <a:r>
              <a:rPr lang="fr-FR" sz="2800" b="1" dirty="0"/>
              <a:t>c’est aussi le gage d’un </a:t>
            </a:r>
            <a:r>
              <a:rPr lang="fr-FR" sz="2800" b="1" dirty="0">
                <a:solidFill>
                  <a:schemeClr val="accent1"/>
                </a:solidFill>
              </a:rPr>
              <a:t>accès rapide à la fibre et aux services publics en ligne </a:t>
            </a:r>
            <a:r>
              <a:rPr lang="fr-FR" sz="2800" b="1" dirty="0"/>
              <a:t>et ça facilitera le travail des </a:t>
            </a:r>
            <a:r>
              <a:rPr lang="fr-FR" sz="2800" b="1" dirty="0">
                <a:solidFill>
                  <a:schemeClr val="accent1"/>
                </a:solidFill>
              </a:rPr>
              <a:t>gendarmes, facteurs, livreurs, secours etc…</a:t>
            </a:r>
          </a:p>
          <a:p>
            <a:endParaRPr lang="fr-FR" sz="2800" b="1" dirty="0">
              <a:solidFill>
                <a:schemeClr val="accent1"/>
              </a:solidFill>
            </a:endParaRPr>
          </a:p>
          <a:p>
            <a:r>
              <a:rPr lang="fr-FR" sz="2800" dirty="0"/>
              <a:t>En somme c’est une nécessité….qui nous est imposée par la loi.</a:t>
            </a:r>
          </a:p>
        </p:txBody>
      </p:sp>
      <p:sp>
        <p:nvSpPr>
          <p:cNvPr id="9" name="ZoneTexte 8">
            <a:extLst>
              <a:ext uri="{FF2B5EF4-FFF2-40B4-BE49-F238E27FC236}">
                <a16:creationId xmlns:a16="http://schemas.microsoft.com/office/drawing/2014/main" id="{545125F3-76E6-3849-BC2F-86C927AF35B6}"/>
              </a:ext>
            </a:extLst>
          </p:cNvPr>
          <p:cNvSpPr txBox="1"/>
          <p:nvPr/>
        </p:nvSpPr>
        <p:spPr>
          <a:xfrm>
            <a:off x="4354708" y="6231446"/>
            <a:ext cx="2577033" cy="307777"/>
          </a:xfrm>
          <a:prstGeom prst="rect">
            <a:avLst/>
          </a:prstGeom>
          <a:noFill/>
        </p:spPr>
        <p:txBody>
          <a:bodyPr wrap="square" rtlCol="0">
            <a:spAutoFit/>
          </a:bodyPr>
          <a:lstStyle/>
          <a:p>
            <a:r>
              <a:rPr lang="fr-FR" sz="1400" i="1" dirty="0">
                <a:solidFill>
                  <a:srgbClr val="016BB4"/>
                </a:solidFill>
              </a:rPr>
              <a:t>Réunion Publique Adressage – 10 Juin 2024</a:t>
            </a:r>
          </a:p>
        </p:txBody>
      </p:sp>
    </p:spTree>
    <p:extLst>
      <p:ext uri="{BB962C8B-B14F-4D97-AF65-F5344CB8AC3E}">
        <p14:creationId xmlns:p14="http://schemas.microsoft.com/office/powerpoint/2010/main" val="154776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49BFD9E7-CBB1-B341-B018-3FB1A5306A32}"/>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3" name="Image 2">
            <a:extLst>
              <a:ext uri="{FF2B5EF4-FFF2-40B4-BE49-F238E27FC236}">
                <a16:creationId xmlns:a16="http://schemas.microsoft.com/office/drawing/2014/main" id="{3FE93557-495E-C34F-9378-AAB66C3DC686}"/>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1" name="Titre 1">
            <a:extLst>
              <a:ext uri="{FF2B5EF4-FFF2-40B4-BE49-F238E27FC236}">
                <a16:creationId xmlns:a16="http://schemas.microsoft.com/office/drawing/2014/main" id="{16BBC1F3-17A0-B74E-9CE1-7E629465A560}"/>
              </a:ext>
            </a:extLst>
          </p:cNvPr>
          <p:cNvSpPr txBox="1">
            <a:spLocks/>
          </p:cNvSpPr>
          <p:nvPr/>
        </p:nvSpPr>
        <p:spPr>
          <a:xfrm>
            <a:off x="811345" y="-74098"/>
            <a:ext cx="10909640" cy="2431829"/>
          </a:xfrm>
          <a:prstGeom prst="rect">
            <a:avLst/>
          </a:prstGeom>
        </p:spPr>
        <p:txBody>
          <a:bodyPr anchor="b">
            <a:normAutofit fontScale="97500"/>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gn="ctr">
              <a:lnSpc>
                <a:spcPct val="90000"/>
              </a:lnSpc>
            </a:pPr>
            <a:r>
              <a:rPr lang="fr-FR" sz="5500" dirty="0">
                <a:solidFill>
                  <a:srgbClr val="0070C0"/>
                </a:solidFill>
                <a:latin typeface="Trebuchet MS" panose="020B0703020202090204" pitchFamily="34" charset="0"/>
              </a:rPr>
              <a:t>L’ensemble du Conseil Municipal </a:t>
            </a:r>
          </a:p>
          <a:p>
            <a:pPr algn="ctr">
              <a:lnSpc>
                <a:spcPct val="90000"/>
              </a:lnSpc>
            </a:pPr>
            <a:r>
              <a:rPr lang="fr-FR" sz="5500" dirty="0">
                <a:solidFill>
                  <a:srgbClr val="0070C0"/>
                </a:solidFill>
                <a:latin typeface="Trebuchet MS" panose="020B0703020202090204" pitchFamily="34" charset="0"/>
              </a:rPr>
              <a:t>vous remercie pour votre présence</a:t>
            </a:r>
          </a:p>
        </p:txBody>
      </p:sp>
      <p:pic>
        <p:nvPicPr>
          <p:cNvPr id="8" name="Image 7">
            <a:extLst>
              <a:ext uri="{FF2B5EF4-FFF2-40B4-BE49-F238E27FC236}">
                <a16:creationId xmlns:a16="http://schemas.microsoft.com/office/drawing/2014/main" id="{29F1DADB-9286-D142-A40C-6BAFFB2EF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pic>
        <p:nvPicPr>
          <p:cNvPr id="5" name="Image 4">
            <a:extLst>
              <a:ext uri="{FF2B5EF4-FFF2-40B4-BE49-F238E27FC236}">
                <a16:creationId xmlns:a16="http://schemas.microsoft.com/office/drawing/2014/main" id="{B6C0DC21-EF65-2C9B-D46F-6F042DC3B0D4}"/>
              </a:ext>
            </a:extLst>
          </p:cNvPr>
          <p:cNvPicPr>
            <a:picLocks noChangeAspect="1"/>
          </p:cNvPicPr>
          <p:nvPr/>
        </p:nvPicPr>
        <p:blipFill>
          <a:blip r:embed="rId5"/>
          <a:stretch>
            <a:fillRect/>
          </a:stretch>
        </p:blipFill>
        <p:spPr>
          <a:xfrm>
            <a:off x="4123040" y="2840754"/>
            <a:ext cx="4286250" cy="2847975"/>
          </a:xfrm>
          <a:prstGeom prst="rect">
            <a:avLst/>
          </a:prstGeom>
        </p:spPr>
      </p:pic>
    </p:spTree>
    <p:extLst>
      <p:ext uri="{BB962C8B-B14F-4D97-AF65-F5344CB8AC3E}">
        <p14:creationId xmlns:p14="http://schemas.microsoft.com/office/powerpoint/2010/main" val="270124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529369" y="187473"/>
            <a:ext cx="1086218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L’adressage, une obligation légale</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529369" y="1007753"/>
            <a:ext cx="11133261" cy="3108543"/>
          </a:xfrm>
          <a:prstGeom prst="rect">
            <a:avLst/>
          </a:prstGeom>
          <a:noFill/>
        </p:spPr>
        <p:txBody>
          <a:bodyPr wrap="square">
            <a:spAutoFit/>
          </a:bodyPr>
          <a:lstStyle/>
          <a:p>
            <a:r>
              <a:rPr lang="fr-FR" sz="2800" b="1" dirty="0">
                <a:solidFill>
                  <a:schemeClr val="accent1"/>
                </a:solidFill>
              </a:rPr>
              <a:t>Le décret du 11 août 2022 </a:t>
            </a:r>
            <a:r>
              <a:rPr lang="fr-FR" sz="2800" dirty="0"/>
              <a:t>« relatif à la mise à disposition par les communes des données relatives à la dénomination des voies et à la numérotation des maisons et autres constructions » précise les modalités d’application de l’article 169 de la Loi 3DS.</a:t>
            </a:r>
          </a:p>
          <a:p>
            <a:endParaRPr lang="fr-FR" sz="2800" dirty="0"/>
          </a:p>
          <a:p>
            <a:r>
              <a:rPr lang="fr-FR" sz="2800" b="1" dirty="0">
                <a:solidFill>
                  <a:schemeClr val="accent1"/>
                </a:solidFill>
              </a:rPr>
              <a:t>Les communes de plus de 2 000 habitants ont jusqu’au 1er janvier 2024 </a:t>
            </a:r>
            <a:r>
              <a:rPr lang="fr-FR" sz="2800" b="1" dirty="0"/>
              <a:t>(celles de moins de 2000 habitants ont jusqu’à juin 2024) </a:t>
            </a:r>
            <a:r>
              <a:rPr lang="fr-FR" sz="2800" dirty="0"/>
              <a:t>pour transmettre leur Base Adresse Locale, fichier contenant tous les noms de voies et numéros de locaux de la commune, pour la première fois.</a:t>
            </a:r>
          </a:p>
          <a:p>
            <a:endParaRPr lang="fr-FR" sz="2800" i="1" dirty="0"/>
          </a:p>
        </p:txBody>
      </p:sp>
    </p:spTree>
    <p:extLst>
      <p:ext uri="{BB962C8B-B14F-4D97-AF65-F5344CB8AC3E}">
        <p14:creationId xmlns:p14="http://schemas.microsoft.com/office/powerpoint/2010/main" val="2507821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491613" y="144461"/>
            <a:ext cx="1147984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Un nouveau cadre de gestion de l’adressage légal</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567126" y="1229706"/>
            <a:ext cx="11370359" cy="3416320"/>
          </a:xfrm>
          <a:prstGeom prst="rect">
            <a:avLst/>
          </a:prstGeom>
          <a:noFill/>
        </p:spPr>
        <p:txBody>
          <a:bodyPr wrap="square">
            <a:spAutoFit/>
          </a:bodyPr>
          <a:lstStyle/>
          <a:p>
            <a:pPr marL="571500" indent="-571500">
              <a:buFont typeface="Arial" panose="020B0604020202020204" pitchFamily="34" charset="0"/>
              <a:buChar char="•"/>
            </a:pPr>
            <a:r>
              <a:rPr lang="fr-FR" sz="2400" dirty="0"/>
              <a:t>La loi encourage donc la </a:t>
            </a:r>
            <a:r>
              <a:rPr lang="fr-FR" sz="2400" b="1" dirty="0">
                <a:solidFill>
                  <a:schemeClr val="accent1"/>
                </a:solidFill>
              </a:rPr>
              <a:t>préservation de la richesse des noms de voies et lieux-dits</a:t>
            </a:r>
            <a:r>
              <a:rPr lang="fr-FR" sz="2400" dirty="0"/>
              <a:t>, en permettant l'inclusion des langues régionales en plus du français dans les dénominations.</a:t>
            </a:r>
          </a:p>
          <a:p>
            <a:pPr marL="571500" indent="-571500">
              <a:buFont typeface="Arial" panose="020B0604020202020204" pitchFamily="34" charset="0"/>
              <a:buChar char="•"/>
            </a:pPr>
            <a:endParaRPr lang="fr-FR" sz="2400" dirty="0"/>
          </a:p>
          <a:p>
            <a:pPr marL="571500" indent="-571500">
              <a:buFont typeface="Arial" panose="020B0604020202020204" pitchFamily="34" charset="0"/>
              <a:buChar char="•"/>
            </a:pPr>
            <a:r>
              <a:rPr lang="fr-FR" sz="2400" dirty="0"/>
              <a:t>En ce qui concerne </a:t>
            </a:r>
            <a:r>
              <a:rPr lang="fr-FR" sz="2400" b="1" dirty="0"/>
              <a:t>le numérotage</a:t>
            </a:r>
            <a:r>
              <a:rPr lang="fr-FR" sz="2400" dirty="0"/>
              <a:t>, les communes ont la liberté de choisir entre un format classique ou métrique, selon leurs besoins. </a:t>
            </a:r>
          </a:p>
          <a:p>
            <a:endParaRPr lang="fr-FR" sz="2400" i="1" dirty="0"/>
          </a:p>
          <a:p>
            <a:pPr marL="571500" indent="-571500">
              <a:buFont typeface="Arial" panose="020B0604020202020204" pitchFamily="34" charset="0"/>
              <a:buChar char="•"/>
            </a:pPr>
            <a:r>
              <a:rPr lang="fr-FR" sz="2400" b="1" dirty="0">
                <a:solidFill>
                  <a:schemeClr val="accent1"/>
                </a:solidFill>
              </a:rPr>
              <a:t>Les communes  doivent donc se conformer à ces nouvelles directives pour le bien-être de leurs habitants et l'efficacité de leurs services.</a:t>
            </a:r>
          </a:p>
        </p:txBody>
      </p:sp>
    </p:spTree>
    <p:extLst>
      <p:ext uri="{BB962C8B-B14F-4D97-AF65-F5344CB8AC3E}">
        <p14:creationId xmlns:p14="http://schemas.microsoft.com/office/powerpoint/2010/main" val="395077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722154" y="353285"/>
            <a:ext cx="11047059"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Pourquoi s’occuper de l’adressage maintenant?</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702661" y="2087924"/>
            <a:ext cx="11351687" cy="1384995"/>
          </a:xfrm>
          <a:prstGeom prst="rect">
            <a:avLst/>
          </a:prstGeom>
          <a:noFill/>
        </p:spPr>
        <p:txBody>
          <a:bodyPr wrap="square">
            <a:spAutoFit/>
          </a:bodyPr>
          <a:lstStyle/>
          <a:p>
            <a:r>
              <a:rPr lang="fr-FR" sz="2800" b="1" dirty="0"/>
              <a:t>Obligation pour la commune de transmettre sa Base Adresse Locale à jour </a:t>
            </a:r>
            <a:r>
              <a:rPr lang="fr-FR" sz="2800" b="1" u="sng" dirty="0"/>
              <a:t>avant le 01/01/24</a:t>
            </a:r>
            <a:r>
              <a:rPr lang="fr-FR" sz="2800" dirty="0"/>
              <a:t>…</a:t>
            </a:r>
          </a:p>
          <a:p>
            <a:endParaRPr lang="fr-FR" sz="2800" dirty="0"/>
          </a:p>
          <a:p>
            <a:r>
              <a:rPr lang="fr-FR" sz="2800" dirty="0"/>
              <a:t>Historique : </a:t>
            </a:r>
            <a:r>
              <a:rPr lang="fr-FR" sz="2800" dirty="0">
                <a:solidFill>
                  <a:schemeClr val="accent1"/>
                </a:solidFill>
              </a:rPr>
              <a:t>Décision du maire prise en septembre 2023 de conventionner avec la poste pour nous accompagner sur cette mission.</a:t>
            </a:r>
          </a:p>
        </p:txBody>
      </p:sp>
    </p:spTree>
    <p:extLst>
      <p:ext uri="{BB962C8B-B14F-4D97-AF65-F5344CB8AC3E}">
        <p14:creationId xmlns:p14="http://schemas.microsoft.com/office/powerpoint/2010/main" val="243327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48698" y="365125"/>
            <a:ext cx="11808541"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Comment allons-nous vous accompagner ?</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12" name="ZoneTexte 11">
            <a:extLst>
              <a:ext uri="{FF2B5EF4-FFF2-40B4-BE49-F238E27FC236}">
                <a16:creationId xmlns:a16="http://schemas.microsoft.com/office/drawing/2014/main" id="{EFD83D1C-0F08-2547-82AB-CC3D7C9780B7}"/>
              </a:ext>
            </a:extLst>
          </p:cNvPr>
          <p:cNvSpPr txBox="1"/>
          <p:nvPr/>
        </p:nvSpPr>
        <p:spPr>
          <a:xfrm>
            <a:off x="189385" y="1315784"/>
            <a:ext cx="10825945" cy="2677656"/>
          </a:xfrm>
          <a:prstGeom prst="rect">
            <a:avLst/>
          </a:prstGeom>
          <a:noFill/>
        </p:spPr>
        <p:txBody>
          <a:bodyPr wrap="square">
            <a:spAutoFit/>
          </a:bodyPr>
          <a:lstStyle/>
          <a:p>
            <a:pPr lvl="1"/>
            <a:r>
              <a:rPr lang="fr-FR" sz="2400" b="1" dirty="0">
                <a:solidFill>
                  <a:schemeClr val="accent1"/>
                </a:solidFill>
              </a:rPr>
              <a:t>Première étape : </a:t>
            </a:r>
          </a:p>
          <a:p>
            <a:pPr lvl="1"/>
            <a:r>
              <a:rPr lang="fr-FR" sz="2400" b="1" i="1" dirty="0"/>
              <a:t>phase de concertation </a:t>
            </a:r>
            <a:r>
              <a:rPr lang="fr-FR" sz="2400" i="1" dirty="0"/>
              <a:t>entre les riverains et en lien avec la mairie qui proposera une dénomination de votre nouvelle rue et qui pourra vous communiquer les noms de rues qui existent déjà sur la commune pour éviter tout doublon.</a:t>
            </a:r>
          </a:p>
          <a:p>
            <a:pPr lvl="1"/>
            <a:endParaRPr lang="fr-FR" sz="2400" i="1" dirty="0"/>
          </a:p>
          <a:p>
            <a:pPr lvl="1"/>
            <a:r>
              <a:rPr lang="fr-FR" sz="2400" i="1" dirty="0"/>
              <a:t>Ce temps de dialogue et d’échange vous permettra d’être acteur et de décider en bonne entente de votre nouvelle rue.</a:t>
            </a:r>
          </a:p>
        </p:txBody>
      </p:sp>
    </p:spTree>
    <p:extLst>
      <p:ext uri="{BB962C8B-B14F-4D97-AF65-F5344CB8AC3E}">
        <p14:creationId xmlns:p14="http://schemas.microsoft.com/office/powerpoint/2010/main" val="80205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FE84053-9D94-414D-897D-7FAAF85A0881}"/>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3" name="Image 2">
            <a:extLst>
              <a:ext uri="{FF2B5EF4-FFF2-40B4-BE49-F238E27FC236}">
                <a16:creationId xmlns:a16="http://schemas.microsoft.com/office/drawing/2014/main" id="{1182E78B-F501-3D48-8403-28DB0210993C}"/>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4" name="Titre 1">
            <a:extLst>
              <a:ext uri="{FF2B5EF4-FFF2-40B4-BE49-F238E27FC236}">
                <a16:creationId xmlns:a16="http://schemas.microsoft.com/office/drawing/2014/main" id="{0F925E63-8895-724D-B4A3-9634C9FE269A}"/>
              </a:ext>
            </a:extLst>
          </p:cNvPr>
          <p:cNvSpPr txBox="1">
            <a:spLocks/>
          </p:cNvSpPr>
          <p:nvPr/>
        </p:nvSpPr>
        <p:spPr>
          <a:xfrm>
            <a:off x="348698" y="365125"/>
            <a:ext cx="11808541"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Comment allons-nous vous accompagner ?</a:t>
            </a:r>
          </a:p>
        </p:txBody>
      </p:sp>
      <p:sp>
        <p:nvSpPr>
          <p:cNvPr id="5" name="Espace réservé du contenu 2">
            <a:extLst>
              <a:ext uri="{FF2B5EF4-FFF2-40B4-BE49-F238E27FC236}">
                <a16:creationId xmlns:a16="http://schemas.microsoft.com/office/drawing/2014/main" id="{D0479A4A-AAB1-E44E-92AE-27A3AE36CBDB}"/>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6" name="Image 5">
            <a:extLst>
              <a:ext uri="{FF2B5EF4-FFF2-40B4-BE49-F238E27FC236}">
                <a16:creationId xmlns:a16="http://schemas.microsoft.com/office/drawing/2014/main" id="{A0A7217B-A0FE-1C48-837D-8067ADFDF4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9" name="ZoneTexte 8">
            <a:extLst>
              <a:ext uri="{FF2B5EF4-FFF2-40B4-BE49-F238E27FC236}">
                <a16:creationId xmlns:a16="http://schemas.microsoft.com/office/drawing/2014/main" id="{6AFA8632-21B1-924C-A2BA-3DA6624B95BD}"/>
              </a:ext>
            </a:extLst>
          </p:cNvPr>
          <p:cNvSpPr txBox="1"/>
          <p:nvPr/>
        </p:nvSpPr>
        <p:spPr>
          <a:xfrm>
            <a:off x="481894" y="1429792"/>
            <a:ext cx="10871906" cy="3139321"/>
          </a:xfrm>
          <a:prstGeom prst="rect">
            <a:avLst/>
          </a:prstGeom>
          <a:noFill/>
        </p:spPr>
        <p:txBody>
          <a:bodyPr wrap="square">
            <a:spAutoFit/>
          </a:bodyPr>
          <a:lstStyle/>
          <a:p>
            <a:pPr lvl="1"/>
            <a:r>
              <a:rPr lang="fr-FR" sz="2200" b="1" dirty="0">
                <a:solidFill>
                  <a:schemeClr val="accent1"/>
                </a:solidFill>
              </a:rPr>
              <a:t>Deuxième étape : </a:t>
            </a:r>
          </a:p>
          <a:p>
            <a:pPr lvl="1"/>
            <a:r>
              <a:rPr lang="fr-FR" sz="2200" b="1" i="1" dirty="0"/>
              <a:t>phase de décision </a:t>
            </a:r>
            <a:r>
              <a:rPr lang="fr-FR" sz="2200" dirty="0"/>
              <a:t>via </a:t>
            </a:r>
            <a:r>
              <a:rPr lang="fr-FR" sz="2200" b="1" dirty="0"/>
              <a:t>les réunions de hameaux </a:t>
            </a:r>
            <a:r>
              <a:rPr lang="fr-FR" sz="2200" dirty="0"/>
              <a:t>où seront arrêtés définitivement les noms des nouvelles voies sur proposition de la commune et à l’issue des concertations préalables menées avec les riverains. L’objectif poursuivi étant d’acter tous ensemble les nouvelles dénominations mais également de régler les cas de rues qui ne trouvent pas d’accord à l’issue de la phase 1.</a:t>
            </a:r>
          </a:p>
          <a:p>
            <a:pPr marL="571500" indent="-571500">
              <a:buFontTx/>
              <a:buChar char="-"/>
            </a:pPr>
            <a:endParaRPr lang="fr-FR" sz="2200" dirty="0"/>
          </a:p>
          <a:p>
            <a:r>
              <a:rPr lang="fr-FR" sz="2200" b="1" u="sng" dirty="0">
                <a:effectLst>
                  <a:outerShdw blurRad="38100" dist="38100" dir="2700000" algn="tl">
                    <a:srgbClr val="000000">
                      <a:alpha val="43137"/>
                    </a:srgbClr>
                  </a:outerShdw>
                </a:effectLst>
              </a:rPr>
              <a:t>Le </a:t>
            </a:r>
            <a:r>
              <a:rPr lang="fr-FR" sz="2200" b="1" u="sng" dirty="0">
                <a:effectLst>
                  <a:outerShdw blurRad="38100" dist="38100" dir="2700000" algn="tl">
                    <a:srgbClr val="000000">
                      <a:alpha val="43137"/>
                    </a:srgbClr>
                  </a:outerShdw>
                </a:effectLst>
                <a:highlight>
                  <a:srgbClr val="FFFF00"/>
                </a:highlight>
              </a:rPr>
              <a:t>samedi 14 septembre 2024 </a:t>
            </a:r>
            <a:r>
              <a:rPr lang="fr-FR" sz="2200" b="1" u="sng" dirty="0">
                <a:effectLst>
                  <a:outerShdw blurRad="38100" dist="38100" dir="2700000" algn="tl">
                    <a:srgbClr val="000000">
                      <a:alpha val="43137"/>
                    </a:srgbClr>
                  </a:outerShdw>
                </a:effectLst>
              </a:rPr>
              <a:t>:</a:t>
            </a:r>
            <a:r>
              <a:rPr lang="fr-FR" sz="2200" b="1" dirty="0">
                <a:effectLst>
                  <a:outerShdw blurRad="38100" dist="38100" dir="2700000" algn="tl">
                    <a:srgbClr val="000000">
                      <a:alpha val="43137"/>
                    </a:srgbClr>
                  </a:outerShdw>
                </a:effectLst>
              </a:rPr>
              <a:t>                    </a:t>
            </a:r>
          </a:p>
          <a:p>
            <a:r>
              <a:rPr lang="fr-FR" sz="2200" b="1" dirty="0"/>
              <a:t>9h pour </a:t>
            </a:r>
            <a:r>
              <a:rPr lang="fr-FR" sz="2200" b="1" dirty="0" err="1"/>
              <a:t>Chaparon-Bredannaz</a:t>
            </a:r>
            <a:r>
              <a:rPr lang="fr-FR" sz="2200" b="1" dirty="0"/>
              <a:t> à la locomotive           </a:t>
            </a:r>
          </a:p>
          <a:p>
            <a:r>
              <a:rPr lang="fr-FR" sz="2200" b="1" dirty="0"/>
              <a:t>11h30 pour le centre village salle 11 Maison associations</a:t>
            </a:r>
          </a:p>
          <a:p>
            <a:r>
              <a:rPr lang="fr-FR" sz="2200" b="1" dirty="0"/>
              <a:t>16h pour Marceau au four    </a:t>
            </a:r>
          </a:p>
        </p:txBody>
      </p:sp>
      <p:sp>
        <p:nvSpPr>
          <p:cNvPr id="10" name="Rectangle 9">
            <a:extLst>
              <a:ext uri="{FF2B5EF4-FFF2-40B4-BE49-F238E27FC236}">
                <a16:creationId xmlns:a16="http://schemas.microsoft.com/office/drawing/2014/main" id="{109D45FD-3103-564B-9246-1E01DDB834BD}"/>
              </a:ext>
            </a:extLst>
          </p:cNvPr>
          <p:cNvSpPr/>
          <p:nvPr/>
        </p:nvSpPr>
        <p:spPr>
          <a:xfrm>
            <a:off x="6903414" y="3250200"/>
            <a:ext cx="4852106" cy="1446550"/>
          </a:xfrm>
          <a:prstGeom prst="rect">
            <a:avLst/>
          </a:prstGeom>
        </p:spPr>
        <p:txBody>
          <a:bodyPr wrap="square">
            <a:spAutoFit/>
          </a:bodyPr>
          <a:lstStyle/>
          <a:p>
            <a:r>
              <a:rPr lang="fr-FR" sz="2200" b="1" dirty="0"/>
              <a:t>L</a:t>
            </a:r>
            <a:r>
              <a:rPr lang="fr-FR" sz="2200" b="1" u="sng" dirty="0">
                <a:effectLst>
                  <a:outerShdw blurRad="38100" dist="38100" dir="2700000" algn="tl">
                    <a:srgbClr val="000000">
                      <a:alpha val="43137"/>
                    </a:srgbClr>
                  </a:outerShdw>
                </a:effectLst>
              </a:rPr>
              <a:t>e </a:t>
            </a:r>
            <a:r>
              <a:rPr lang="fr-FR" sz="2200" b="1" u="sng" dirty="0">
                <a:effectLst>
                  <a:outerShdw blurRad="38100" dist="38100" dir="2700000" algn="tl">
                    <a:srgbClr val="000000">
                      <a:alpha val="43137"/>
                    </a:srgbClr>
                  </a:outerShdw>
                </a:effectLst>
                <a:highlight>
                  <a:srgbClr val="00FFFF"/>
                </a:highlight>
              </a:rPr>
              <a:t>samedi 21 septembre 2024 </a:t>
            </a:r>
            <a:r>
              <a:rPr lang="fr-FR" sz="2200" b="1" u="sng" dirty="0">
                <a:effectLst>
                  <a:outerShdw blurRad="38100" dist="38100" dir="2700000" algn="tl">
                    <a:srgbClr val="000000">
                      <a:alpha val="43137"/>
                    </a:srgbClr>
                  </a:outerShdw>
                </a:effectLst>
              </a:rPr>
              <a:t>:</a:t>
            </a:r>
          </a:p>
          <a:p>
            <a:r>
              <a:rPr lang="fr-FR" sz="2200" b="1" dirty="0"/>
              <a:t>9h pour </a:t>
            </a:r>
            <a:r>
              <a:rPr lang="fr-FR" sz="2200" b="1" dirty="0" err="1"/>
              <a:t>Verthier</a:t>
            </a:r>
            <a:r>
              <a:rPr lang="fr-FR" sz="2200" b="1" dirty="0"/>
              <a:t>/Glières au vieux pont</a:t>
            </a:r>
          </a:p>
          <a:p>
            <a:r>
              <a:rPr lang="fr-FR" sz="2200" b="1" dirty="0"/>
              <a:t>14h pour </a:t>
            </a:r>
            <a:r>
              <a:rPr lang="fr-FR" sz="2200" b="1" dirty="0" err="1"/>
              <a:t>Arnand</a:t>
            </a:r>
            <a:r>
              <a:rPr lang="fr-FR" sz="2200" b="1" dirty="0"/>
              <a:t> au four </a:t>
            </a:r>
          </a:p>
          <a:p>
            <a:r>
              <a:rPr lang="fr-FR" sz="2200" b="1" dirty="0"/>
              <a:t>16h pour la ZAC</a:t>
            </a:r>
          </a:p>
        </p:txBody>
      </p:sp>
    </p:spTree>
    <p:extLst>
      <p:ext uri="{BB962C8B-B14F-4D97-AF65-F5344CB8AC3E}">
        <p14:creationId xmlns:p14="http://schemas.microsoft.com/office/powerpoint/2010/main" val="197599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3">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348699" y="103903"/>
            <a:ext cx="11843301"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Quelles conséquences pour vous ? </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191729" y="1010718"/>
            <a:ext cx="11808541" cy="4832092"/>
          </a:xfrm>
          <a:prstGeom prst="rect">
            <a:avLst/>
          </a:prstGeom>
          <a:noFill/>
        </p:spPr>
        <p:txBody>
          <a:bodyPr wrap="square">
            <a:spAutoFit/>
          </a:bodyPr>
          <a:lstStyle/>
          <a:p>
            <a:pPr lvl="1"/>
            <a:r>
              <a:rPr lang="fr-FR" sz="2300" dirty="0"/>
              <a:t>En 2024, </a:t>
            </a:r>
            <a:r>
              <a:rPr lang="fr-FR" sz="2300" b="1" dirty="0">
                <a:solidFill>
                  <a:schemeClr val="accent1"/>
                </a:solidFill>
              </a:rPr>
              <a:t>près de 1,6 millions de Français vont devoir changer d’adresse </a:t>
            </a:r>
            <a:r>
              <a:rPr lang="fr-FR" sz="2300" dirty="0"/>
              <a:t>pour être en conformité avec la loi 3DS</a:t>
            </a:r>
          </a:p>
          <a:p>
            <a:endParaRPr lang="fr-FR" sz="900" dirty="0"/>
          </a:p>
          <a:p>
            <a:pPr marL="571500" indent="-571500">
              <a:buFontTx/>
              <a:buChar char="-"/>
            </a:pPr>
            <a:r>
              <a:rPr lang="fr-FR" sz="2300" b="1" u="sng" dirty="0">
                <a:solidFill>
                  <a:schemeClr val="accent1"/>
                </a:solidFill>
              </a:rPr>
              <a:t>Conséquences directes: </a:t>
            </a:r>
            <a:endParaRPr lang="fr-FR" sz="2300" b="1" dirty="0">
              <a:solidFill>
                <a:schemeClr val="accent1"/>
              </a:solidFill>
            </a:endParaRPr>
          </a:p>
          <a:p>
            <a:pPr marL="571500" indent="-571500">
              <a:buFontTx/>
              <a:buChar char="-"/>
            </a:pPr>
            <a:r>
              <a:rPr lang="fr-FR" sz="2300" b="1" dirty="0">
                <a:solidFill>
                  <a:schemeClr val="accent1"/>
                </a:solidFill>
              </a:rPr>
              <a:t>Vous allez devoir prévenir l’administration fiscale et penser à modifier votre adresse auprès des différents services utilisés au quotidien </a:t>
            </a:r>
            <a:r>
              <a:rPr lang="fr-FR" sz="2300" dirty="0"/>
              <a:t>: </a:t>
            </a:r>
          </a:p>
          <a:p>
            <a:pPr lvl="1"/>
            <a:r>
              <a:rPr lang="fr-FR" sz="2300" dirty="0"/>
              <a:t>fournisseurs d’énergie, de téléphonie et d’Internet, assurances, mutuelle, banque etc... Vous devrez prévenir votre employeur afin de faire modifier les informations sur les bulletins de paie. Il pourra être nécessaire de refaire votre certificat d’immatriculation et vos papiers d’identité…</a:t>
            </a:r>
          </a:p>
          <a:p>
            <a:pPr marL="571500" indent="-571500">
              <a:buFontTx/>
              <a:buChar char="-"/>
            </a:pPr>
            <a:endParaRPr lang="fr-FR" sz="2300" i="1" dirty="0"/>
          </a:p>
          <a:p>
            <a:pPr lvl="1"/>
            <a:r>
              <a:rPr lang="fr-FR" sz="2300" dirty="0">
                <a:solidFill>
                  <a:schemeClr val="accent1"/>
                </a:solidFill>
              </a:rPr>
              <a:t>Mme le Maire, les adjoints et les conseillers municipaux </a:t>
            </a:r>
            <a:r>
              <a:rPr lang="fr-FR" sz="2300" b="1" dirty="0">
                <a:solidFill>
                  <a:schemeClr val="accent1"/>
                </a:solidFill>
              </a:rPr>
              <a:t>seront donc à votre disposition SUR RENDEZ-VOUS pour vous aider dans ces démarches si besoin. Y compris les samedis de 10h à 12h </a:t>
            </a:r>
            <a:r>
              <a:rPr lang="fr-FR" sz="2300" dirty="0">
                <a:solidFill>
                  <a:schemeClr val="accent1"/>
                </a:solidFill>
              </a:rPr>
              <a:t>en mairie.</a:t>
            </a:r>
            <a:endParaRPr lang="fr-FR" sz="2300" i="1" dirty="0"/>
          </a:p>
        </p:txBody>
      </p:sp>
    </p:spTree>
    <p:extLst>
      <p:ext uri="{BB962C8B-B14F-4D97-AF65-F5344CB8AC3E}">
        <p14:creationId xmlns:p14="http://schemas.microsoft.com/office/powerpoint/2010/main" val="12703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5481C69-DB68-6D45-9B91-2A862130BB2C}"/>
              </a:ext>
            </a:extLst>
          </p:cNvPr>
          <p:cNvPicPr>
            <a:picLocks noChangeAspect="1"/>
          </p:cNvPicPr>
          <p:nvPr/>
        </p:nvPicPr>
        <p:blipFill rotWithShape="1">
          <a:blip r:embed="rId2">
            <a:extLst>
              <a:ext uri="{28A0092B-C50C-407E-A947-70E740481C1C}">
                <a14:useLocalDpi xmlns:a14="http://schemas.microsoft.com/office/drawing/2010/main" val="0"/>
              </a:ext>
            </a:extLst>
          </a:blip>
          <a:srcRect b="9854"/>
          <a:stretch/>
        </p:blipFill>
        <p:spPr>
          <a:xfrm>
            <a:off x="0" y="5885062"/>
            <a:ext cx="12192000" cy="944097"/>
          </a:xfrm>
          <a:prstGeom prst="rect">
            <a:avLst/>
          </a:prstGeom>
        </p:spPr>
      </p:pic>
      <p:pic>
        <p:nvPicPr>
          <p:cNvPr id="12" name="Image 11">
            <a:extLst>
              <a:ext uri="{FF2B5EF4-FFF2-40B4-BE49-F238E27FC236}">
                <a16:creationId xmlns:a16="http://schemas.microsoft.com/office/drawing/2014/main" id="{9A53A665-6E87-AB6E-B4B0-8D3045979370}"/>
              </a:ext>
            </a:extLst>
          </p:cNvPr>
          <p:cNvPicPr>
            <a:picLocks noChangeAspect="1"/>
          </p:cNvPicPr>
          <p:nvPr/>
        </p:nvPicPr>
        <p:blipFill rotWithShape="1">
          <a:blip r:embed="rId3"/>
          <a:srcRect l="32500" t="41241" r="31896" b="24812"/>
          <a:stretch/>
        </p:blipFill>
        <p:spPr>
          <a:xfrm>
            <a:off x="3368648" y="2635441"/>
            <a:ext cx="6824129" cy="3456636"/>
          </a:xfrm>
          <a:prstGeom prst="rect">
            <a:avLst/>
          </a:prstGeom>
        </p:spPr>
      </p:pic>
      <p:pic>
        <p:nvPicPr>
          <p:cNvPr id="2" name="Image 1">
            <a:extLst>
              <a:ext uri="{FF2B5EF4-FFF2-40B4-BE49-F238E27FC236}">
                <a16:creationId xmlns:a16="http://schemas.microsoft.com/office/drawing/2014/main" id="{463EE549-5A4E-0A4B-8F9D-EB58FE61391B}"/>
              </a:ext>
            </a:extLst>
          </p:cNvPr>
          <p:cNvPicPr>
            <a:picLocks noChangeAspect="1"/>
          </p:cNvPicPr>
          <p:nvPr/>
        </p:nvPicPr>
        <p:blipFill rotWithShape="1">
          <a:blip r:embed="rId4">
            <a:extLst>
              <a:ext uri="{28A0092B-C50C-407E-A947-70E740481C1C}">
                <a14:useLocalDpi xmlns:a14="http://schemas.microsoft.com/office/drawing/2010/main" val="0"/>
              </a:ext>
            </a:extLst>
          </a:blip>
          <a:srcRect t="10157"/>
          <a:stretch/>
        </p:blipFill>
        <p:spPr>
          <a:xfrm>
            <a:off x="665449" y="5975497"/>
            <a:ext cx="1429408" cy="873253"/>
          </a:xfrm>
          <a:prstGeom prst="rect">
            <a:avLst/>
          </a:prstGeom>
        </p:spPr>
      </p:pic>
      <p:sp>
        <p:nvSpPr>
          <p:cNvPr id="10" name="Titre 1">
            <a:extLst>
              <a:ext uri="{FF2B5EF4-FFF2-40B4-BE49-F238E27FC236}">
                <a16:creationId xmlns:a16="http://schemas.microsoft.com/office/drawing/2014/main" id="{21D893A3-2A1A-6F45-902E-A4211D12D210}"/>
              </a:ext>
            </a:extLst>
          </p:cNvPr>
          <p:cNvSpPr txBox="1">
            <a:spLocks/>
          </p:cNvSpPr>
          <p:nvPr/>
        </p:nvSpPr>
        <p:spPr>
          <a:xfrm>
            <a:off x="191729" y="220727"/>
            <a:ext cx="11351687" cy="1325563"/>
          </a:xfrm>
          <a:prstGeom prst="rect">
            <a:avLst/>
          </a:prstGeom>
        </p:spPr>
        <p:txBody>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r>
              <a:rPr lang="fr-FR" sz="4000" u="sng" dirty="0">
                <a:solidFill>
                  <a:srgbClr val="0070C0"/>
                </a:solidFill>
                <a:latin typeface="Trebuchet MS" panose="020B0703020202090204" pitchFamily="34" charset="0"/>
              </a:rPr>
              <a:t>La poste accompagne la commune </a:t>
            </a:r>
          </a:p>
        </p:txBody>
      </p:sp>
      <p:sp>
        <p:nvSpPr>
          <p:cNvPr id="11" name="Espace réservé du contenu 2">
            <a:extLst>
              <a:ext uri="{FF2B5EF4-FFF2-40B4-BE49-F238E27FC236}">
                <a16:creationId xmlns:a16="http://schemas.microsoft.com/office/drawing/2014/main" id="{46AD7666-C138-4841-A1AB-7983CDFC26A2}"/>
              </a:ext>
            </a:extLst>
          </p:cNvPr>
          <p:cNvSpPr txBox="1">
            <a:spLocks/>
          </p:cNvSpPr>
          <p:nvPr/>
        </p:nvSpPr>
        <p:spPr>
          <a:xfrm>
            <a:off x="838200" y="1431404"/>
            <a:ext cx="10515600" cy="425196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latin typeface="Trebuchet MS" panose="020B0703020202090204" pitchFamily="34" charset="0"/>
            </a:endParaRPr>
          </a:p>
        </p:txBody>
      </p:sp>
      <p:pic>
        <p:nvPicPr>
          <p:cNvPr id="4" name="Image 3">
            <a:extLst>
              <a:ext uri="{FF2B5EF4-FFF2-40B4-BE49-F238E27FC236}">
                <a16:creationId xmlns:a16="http://schemas.microsoft.com/office/drawing/2014/main" id="{BC15CBCB-BF9E-DA48-9868-A1D27F4971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2949" y="6231445"/>
            <a:ext cx="1634536" cy="599652"/>
          </a:xfrm>
          <a:prstGeom prst="rect">
            <a:avLst/>
          </a:prstGeom>
        </p:spPr>
      </p:pic>
      <p:sp>
        <p:nvSpPr>
          <p:cNvPr id="5" name="ZoneTexte 4">
            <a:extLst>
              <a:ext uri="{FF2B5EF4-FFF2-40B4-BE49-F238E27FC236}">
                <a16:creationId xmlns:a16="http://schemas.microsoft.com/office/drawing/2014/main" id="{11A52691-B445-7DF8-EFCA-2B5D07072EB3}"/>
              </a:ext>
            </a:extLst>
          </p:cNvPr>
          <p:cNvSpPr txBox="1"/>
          <p:nvPr/>
        </p:nvSpPr>
        <p:spPr>
          <a:xfrm>
            <a:off x="191730" y="1026574"/>
            <a:ext cx="11808541" cy="1815882"/>
          </a:xfrm>
          <a:prstGeom prst="rect">
            <a:avLst/>
          </a:prstGeom>
          <a:noFill/>
        </p:spPr>
        <p:txBody>
          <a:bodyPr wrap="square">
            <a:spAutoFit/>
          </a:bodyPr>
          <a:lstStyle/>
          <a:p>
            <a:pPr marL="571500" indent="-571500">
              <a:buFontTx/>
              <a:buChar char="-"/>
            </a:pPr>
            <a:r>
              <a:rPr lang="fr-FR" sz="2800" dirty="0"/>
              <a:t>En réalisant un diagnostic</a:t>
            </a:r>
          </a:p>
          <a:p>
            <a:pPr marL="571500" indent="-571500">
              <a:buFontTx/>
              <a:buChar char="-"/>
            </a:pPr>
            <a:r>
              <a:rPr lang="fr-FR" sz="2800" dirty="0"/>
              <a:t>En restituant à la commune un rapport d’audit </a:t>
            </a:r>
          </a:p>
          <a:p>
            <a:pPr marL="571500" indent="-571500">
              <a:buFontTx/>
              <a:buChar char="-"/>
            </a:pPr>
            <a:r>
              <a:rPr lang="fr-FR" sz="2800" dirty="0"/>
              <a:t>Cette synthèse de l’audit aidera la commune à la prise de décision en résumant les signalisations de l’adresse par voie. </a:t>
            </a:r>
          </a:p>
          <a:p>
            <a:pPr marL="571500" indent="-571500">
              <a:buFontTx/>
              <a:buChar char="-"/>
            </a:pPr>
            <a:r>
              <a:rPr lang="fr-FR" sz="2800" dirty="0"/>
              <a:t>Voici un exemple :</a:t>
            </a:r>
          </a:p>
        </p:txBody>
      </p:sp>
    </p:spTree>
    <p:extLst>
      <p:ext uri="{BB962C8B-B14F-4D97-AF65-F5344CB8AC3E}">
        <p14:creationId xmlns:p14="http://schemas.microsoft.com/office/powerpoint/2010/main" val="2326781773"/>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694</TotalTime>
  <Words>1015</Words>
  <Application>Microsoft Office PowerPoint</Application>
  <PresentationFormat>Grand écran</PresentationFormat>
  <Paragraphs>142</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Modern Love</vt:lpstr>
      <vt:lpstr>The Hand</vt:lpstr>
      <vt:lpstr>Trebuchet MS</vt:lpstr>
      <vt:lpstr>SketchyVTI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Sylviane NOEL</dc:creator>
  <cp:lastModifiedBy>Accueil1</cp:lastModifiedBy>
  <cp:revision>165</cp:revision>
  <cp:lastPrinted>2024-06-07T13:50:09Z</cp:lastPrinted>
  <dcterms:created xsi:type="dcterms:W3CDTF">2023-12-05T09:55:41Z</dcterms:created>
  <dcterms:modified xsi:type="dcterms:W3CDTF">2024-06-11T08:39:11Z</dcterms:modified>
</cp:coreProperties>
</file>